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85" r:id="rId9"/>
    <p:sldId id="262" r:id="rId10"/>
    <p:sldId id="263" r:id="rId11"/>
    <p:sldId id="264" r:id="rId12"/>
    <p:sldId id="266" r:id="rId13"/>
    <p:sldId id="265" r:id="rId14"/>
    <p:sldId id="267" r:id="rId15"/>
    <p:sldId id="281" r:id="rId16"/>
    <p:sldId id="277" r:id="rId17"/>
    <p:sldId id="278" r:id="rId18"/>
    <p:sldId id="280" r:id="rId19"/>
    <p:sldId id="279" r:id="rId20"/>
    <p:sldId id="274" r:id="rId21"/>
    <p:sldId id="275" r:id="rId22"/>
    <p:sldId id="276" r:id="rId23"/>
    <p:sldId id="286" r:id="rId24"/>
    <p:sldId id="268" r:id="rId25"/>
    <p:sldId id="288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58C72-40EB-4309-8679-07CEF32C3E28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1789C-0875-40E8-A133-940F23DC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0F642-07AF-41E7-B520-FD5A6794E357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F8D7-7DF0-4C43-8652-F0F30E62C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Laura will be passing out the</a:t>
            </a:r>
            <a:r>
              <a:rPr lang="en-US" baseline="0" dirty="0" smtClean="0"/>
              <a:t> new marketing material for SIFYB.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F8D7-7DF0-4C43-8652-F0F30E62C91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791200"/>
            <a:ext cx="34734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martIdeas_Eyeb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7086600" cy="401638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2819400"/>
            <a:ext cx="4191000" cy="1219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43000" y="1524000"/>
            <a:ext cx="6934200" cy="1143000"/>
          </a:xfrm>
        </p:spPr>
        <p:txBody>
          <a:bodyPr/>
          <a:lstStyle>
            <a:lvl1pPr>
              <a:defRPr sz="28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mEd_INT_page2-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325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/>
          <p:nvPr/>
        </p:nvSpPr>
        <p:spPr>
          <a:xfrm>
            <a:off x="4419600" y="5783263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/>
          <a:srcRect r="5656"/>
          <a:stretch>
            <a:fillRect/>
          </a:stretch>
        </p:blipFill>
        <p:spPr bwMode="auto">
          <a:xfrm>
            <a:off x="5278438" y="5783263"/>
            <a:ext cx="3865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981700" y="5181600"/>
            <a:ext cx="31623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1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9563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04A9A0-2737-4944-B68F-34B61B86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533400"/>
            <a:ext cx="78200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863" y="1644650"/>
            <a:ext cx="3833812" cy="4070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644650"/>
            <a:ext cx="3833813" cy="4070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quarter" idx="10"/>
          </p:nvPr>
        </p:nvSpPr>
        <p:spPr>
          <a:xfrm>
            <a:off x="633413" y="6169025"/>
            <a:ext cx="1890712" cy="309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F683-1384-451D-80ED-9FAE3770A058}" type="datetime1">
              <a:rPr lang="en-US" altLang="nl-NL"/>
              <a:pPr>
                <a:defRPr/>
              </a:pPr>
              <a:t>12/16/2012</a:t>
            </a:fld>
            <a:endParaRPr lang="en-US" altLang="nl-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4013" y="6169025"/>
            <a:ext cx="1890712" cy="309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F9AA-EB0D-4D01-B399-301EB7B464EE}" type="slidenum">
              <a:rPr lang="en-US" altLang="nl-NL"/>
              <a:pPr>
                <a:defRPr/>
              </a:pPr>
              <a:t>‹#›</a:t>
            </a:fld>
            <a:endParaRPr lang="en-US" altLang="nl-NL" sz="10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omEd_INT_page2-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325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/>
          <p:nvPr/>
        </p:nvSpPr>
        <p:spPr>
          <a:xfrm>
            <a:off x="4419600" y="5783263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 cstate="print"/>
          <a:srcRect r="5656"/>
          <a:stretch>
            <a:fillRect/>
          </a:stretch>
        </p:blipFill>
        <p:spPr bwMode="auto">
          <a:xfrm>
            <a:off x="5278438" y="5783263"/>
            <a:ext cx="3865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981700" y="5181600"/>
            <a:ext cx="31623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2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9563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43000"/>
            <a:ext cx="8267700" cy="4724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04A9A0-2737-4944-B68F-34B61B86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omEd_INT_page2-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Rectangle 6"/>
          <p:cNvSpPr/>
          <p:nvPr/>
        </p:nvSpPr>
        <p:spPr>
          <a:xfrm>
            <a:off x="4419600" y="5783263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638800" y="5867400"/>
            <a:ext cx="3505200" cy="990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867400"/>
            <a:ext cx="36480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04A9A0-2737-4944-B68F-34B61B86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omEd_INT_page2-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325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/>
          <p:nvPr/>
        </p:nvSpPr>
        <p:spPr>
          <a:xfrm>
            <a:off x="4419600" y="5783263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 cstate="print"/>
          <a:srcRect r="5656"/>
          <a:stretch>
            <a:fillRect/>
          </a:stretch>
        </p:blipFill>
        <p:spPr bwMode="auto">
          <a:xfrm>
            <a:off x="5278438" y="5783263"/>
            <a:ext cx="3865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981700" y="5181600"/>
            <a:ext cx="31623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2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9563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43000"/>
            <a:ext cx="4152900" cy="4724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52900" cy="4724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04A9A0-2737-4944-B68F-34B61B86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omEd_INT_page2-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325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/>
          <p:nvPr/>
        </p:nvSpPr>
        <p:spPr>
          <a:xfrm>
            <a:off x="4419600" y="5783263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4" cstate="print"/>
          <a:srcRect r="5656"/>
          <a:stretch>
            <a:fillRect/>
          </a:stretch>
        </p:blipFill>
        <p:spPr bwMode="auto">
          <a:xfrm>
            <a:off x="5278438" y="5783263"/>
            <a:ext cx="3865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981700" y="5181600"/>
            <a:ext cx="31623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4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9563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>
                <a:solidFill>
                  <a:srgbClr val="CC00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6096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6096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04A9A0-2737-4944-B68F-34B61B86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omEd_INT_page2-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325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/>
          <p:nvPr/>
        </p:nvSpPr>
        <p:spPr>
          <a:xfrm>
            <a:off x="4419600" y="5783263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/>
          <a:srcRect r="5656"/>
          <a:stretch>
            <a:fillRect/>
          </a:stretch>
        </p:blipFill>
        <p:spPr bwMode="auto">
          <a:xfrm>
            <a:off x="5278438" y="5783263"/>
            <a:ext cx="3865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981700" y="5181600"/>
            <a:ext cx="31623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0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9563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04A9A0-2737-4944-B68F-34B61B86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omEd_INT_page2-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325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5783263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r="5656"/>
          <a:stretch>
            <a:fillRect/>
          </a:stretch>
        </p:blipFill>
        <p:spPr bwMode="auto">
          <a:xfrm>
            <a:off x="5278438" y="5783263"/>
            <a:ext cx="3865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/>
          <p:nvPr/>
        </p:nvSpPr>
        <p:spPr>
          <a:xfrm>
            <a:off x="5981700" y="5181600"/>
            <a:ext cx="31623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8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075" y="5956300"/>
            <a:ext cx="3729038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04A9A0-2737-4944-B68F-34B61B86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omEd_INT_page2-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325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/>
          <p:nvPr/>
        </p:nvSpPr>
        <p:spPr>
          <a:xfrm>
            <a:off x="4419600" y="5783263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 cstate="print"/>
          <a:srcRect r="5656"/>
          <a:stretch>
            <a:fillRect/>
          </a:stretch>
        </p:blipFill>
        <p:spPr bwMode="auto">
          <a:xfrm>
            <a:off x="5278438" y="5783263"/>
            <a:ext cx="3865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981700" y="5181600"/>
            <a:ext cx="31623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2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9563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CC00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04A9A0-2737-4944-B68F-34B61B86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omEd_INT_page2-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325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/>
          <p:nvPr/>
        </p:nvSpPr>
        <p:spPr>
          <a:xfrm>
            <a:off x="4419600" y="5783263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 cstate="print"/>
          <a:srcRect r="5656"/>
          <a:stretch>
            <a:fillRect/>
          </a:stretch>
        </p:blipFill>
        <p:spPr bwMode="auto">
          <a:xfrm>
            <a:off x="5278438" y="5783263"/>
            <a:ext cx="3865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981700" y="5181600"/>
            <a:ext cx="31623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b="0"/>
          </a:p>
        </p:txBody>
      </p:sp>
      <p:pic>
        <p:nvPicPr>
          <p:cNvPr id="12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956300"/>
            <a:ext cx="3870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C00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04A9A0-2737-4944-B68F-34B61B86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omEd_INT_page2-wh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fld id="{1E04A9A0-2737-4944-B68F-34B61B86C7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1430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2" name="Picture 2" descr="O:\Direct Projects\ComEd-Nicor\SBES\07 Marketing Implementation\Logos\ComEd_powerin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6051550"/>
            <a:ext cx="31178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642556"/>
            <a:ext cx="22924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© </a:t>
            </a:r>
            <a:r>
              <a:rPr lang="en-US" sz="800" b="1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2012 </a:t>
            </a:r>
            <a:r>
              <a:rPr lang="en-US" sz="800" b="1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Commonwealth Edison </a:t>
            </a:r>
            <a:r>
              <a:rPr lang="en-US" sz="800" b="1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Company</a:t>
            </a:r>
            <a:endParaRPr lang="en-US" sz="800" b="1" dirty="0">
              <a:solidFill>
                <a:schemeClr val="tx2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 Johanson – DNV KEMA</a:t>
            </a:r>
          </a:p>
          <a:p>
            <a:r>
              <a:rPr lang="en-US" dirty="0" smtClean="0"/>
              <a:t>Senior Engineer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Automation Systems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#6:  Wireless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43000"/>
            <a:ext cx="5067300" cy="4724400"/>
          </a:xfrm>
        </p:spPr>
        <p:txBody>
          <a:bodyPr/>
          <a:lstStyle/>
          <a:p>
            <a:r>
              <a:rPr lang="en-US" dirty="0" smtClean="0"/>
              <a:t>Wireless sensors</a:t>
            </a:r>
          </a:p>
          <a:p>
            <a:r>
              <a:rPr lang="en-US" dirty="0" smtClean="0"/>
              <a:t>Wireless controllers</a:t>
            </a:r>
          </a:p>
          <a:p>
            <a:r>
              <a:rPr lang="en-US" dirty="0" smtClean="0"/>
              <a:t>Wireless mesh network </a:t>
            </a:r>
          </a:p>
          <a:p>
            <a:r>
              <a:rPr lang="en-US" dirty="0" smtClean="0"/>
              <a:t>Easier install for retrofit</a:t>
            </a:r>
          </a:p>
          <a:p>
            <a:r>
              <a:rPr lang="en-US" dirty="0" smtClean="0"/>
              <a:t>More sensors for better control and integration</a:t>
            </a:r>
            <a:endParaRPr lang="en-US" dirty="0"/>
          </a:p>
        </p:txBody>
      </p:sp>
      <p:pic>
        <p:nvPicPr>
          <p:cNvPr id="5" name="Content Placeholder 4" descr="wir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5849" y="1981200"/>
            <a:ext cx="4120529" cy="2740152"/>
          </a:xfr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334000" y="1828800"/>
            <a:ext cx="2789235" cy="2798781"/>
            <a:chOff x="3244" y="2394"/>
            <a:chExt cx="1317" cy="1324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3244" y="2394"/>
              <a:ext cx="1317" cy="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5" y="2409"/>
              <a:ext cx="152" cy="109"/>
            </a:xfrm>
            <a:custGeom>
              <a:avLst/>
              <a:gdLst>
                <a:gd name="T0" fmla="*/ 1 w 304"/>
                <a:gd name="T1" fmla="*/ 1 h 218"/>
                <a:gd name="T2" fmla="*/ 1 w 304"/>
                <a:gd name="T3" fmla="*/ 0 h 218"/>
                <a:gd name="T4" fmla="*/ 1 w 304"/>
                <a:gd name="T5" fmla="*/ 1 h 218"/>
                <a:gd name="T6" fmla="*/ 1 w 304"/>
                <a:gd name="T7" fmla="*/ 1 h 218"/>
                <a:gd name="T8" fmla="*/ 1 w 304"/>
                <a:gd name="T9" fmla="*/ 1 h 218"/>
                <a:gd name="T10" fmla="*/ 1 w 304"/>
                <a:gd name="T11" fmla="*/ 1 h 218"/>
                <a:gd name="T12" fmla="*/ 1 w 304"/>
                <a:gd name="T13" fmla="*/ 1 h 218"/>
                <a:gd name="T14" fmla="*/ 1 w 304"/>
                <a:gd name="T15" fmla="*/ 1 h 218"/>
                <a:gd name="T16" fmla="*/ 1 w 304"/>
                <a:gd name="T17" fmla="*/ 1 h 218"/>
                <a:gd name="T18" fmla="*/ 0 w 304"/>
                <a:gd name="T19" fmla="*/ 1 h 218"/>
                <a:gd name="T20" fmla="*/ 1 w 304"/>
                <a:gd name="T21" fmla="*/ 1 h 218"/>
                <a:gd name="T22" fmla="*/ 1 w 304"/>
                <a:gd name="T23" fmla="*/ 1 h 218"/>
                <a:gd name="T24" fmla="*/ 1 w 304"/>
                <a:gd name="T25" fmla="*/ 1 h 218"/>
                <a:gd name="T26" fmla="*/ 1 w 304"/>
                <a:gd name="T27" fmla="*/ 1 h 218"/>
                <a:gd name="T28" fmla="*/ 1 w 304"/>
                <a:gd name="T29" fmla="*/ 1 h 218"/>
                <a:gd name="T30" fmla="*/ 1 w 304"/>
                <a:gd name="T31" fmla="*/ 1 h 218"/>
                <a:gd name="T32" fmla="*/ 1 w 304"/>
                <a:gd name="T33" fmla="*/ 1 h 218"/>
                <a:gd name="T34" fmla="*/ 1 w 304"/>
                <a:gd name="T35" fmla="*/ 1 h 218"/>
                <a:gd name="T36" fmla="*/ 1 w 304"/>
                <a:gd name="T37" fmla="*/ 1 h 2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4"/>
                <a:gd name="T58" fmla="*/ 0 h 218"/>
                <a:gd name="T59" fmla="*/ 304 w 304"/>
                <a:gd name="T60" fmla="*/ 218 h 2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4" h="218">
                  <a:moveTo>
                    <a:pt x="304" y="211"/>
                  </a:moveTo>
                  <a:lnTo>
                    <a:pt x="99" y="0"/>
                  </a:lnTo>
                  <a:lnTo>
                    <a:pt x="87" y="3"/>
                  </a:lnTo>
                  <a:lnTo>
                    <a:pt x="73" y="5"/>
                  </a:lnTo>
                  <a:lnTo>
                    <a:pt x="61" y="8"/>
                  </a:lnTo>
                  <a:lnTo>
                    <a:pt x="49" y="11"/>
                  </a:lnTo>
                  <a:lnTo>
                    <a:pt x="37" y="15"/>
                  </a:lnTo>
                  <a:lnTo>
                    <a:pt x="25" y="17"/>
                  </a:lnTo>
                  <a:lnTo>
                    <a:pt x="12" y="22"/>
                  </a:lnTo>
                  <a:lnTo>
                    <a:pt x="0" y="26"/>
                  </a:lnTo>
                  <a:lnTo>
                    <a:pt x="232" y="218"/>
                  </a:lnTo>
                  <a:lnTo>
                    <a:pt x="241" y="217"/>
                  </a:lnTo>
                  <a:lnTo>
                    <a:pt x="250" y="217"/>
                  </a:lnTo>
                  <a:lnTo>
                    <a:pt x="259" y="215"/>
                  </a:lnTo>
                  <a:lnTo>
                    <a:pt x="269" y="214"/>
                  </a:lnTo>
                  <a:lnTo>
                    <a:pt x="277" y="213"/>
                  </a:lnTo>
                  <a:lnTo>
                    <a:pt x="286" y="213"/>
                  </a:lnTo>
                  <a:lnTo>
                    <a:pt x="294" y="211"/>
                  </a:lnTo>
                  <a:lnTo>
                    <a:pt x="304" y="211"/>
                  </a:lnTo>
                  <a:close/>
                </a:path>
              </a:pathLst>
            </a:custGeom>
            <a:solidFill>
              <a:srgbClr val="840000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244" y="2394"/>
              <a:ext cx="1317" cy="1324"/>
            </a:xfrm>
            <a:custGeom>
              <a:avLst/>
              <a:gdLst>
                <a:gd name="T0" fmla="*/ 5 w 2634"/>
                <a:gd name="T1" fmla="*/ 1 h 2648"/>
                <a:gd name="T2" fmla="*/ 5 w 2634"/>
                <a:gd name="T3" fmla="*/ 1 h 2648"/>
                <a:gd name="T4" fmla="*/ 5 w 2634"/>
                <a:gd name="T5" fmla="*/ 1 h 2648"/>
                <a:gd name="T6" fmla="*/ 5 w 2634"/>
                <a:gd name="T7" fmla="*/ 1 h 2648"/>
                <a:gd name="T8" fmla="*/ 5 w 2634"/>
                <a:gd name="T9" fmla="*/ 1 h 2648"/>
                <a:gd name="T10" fmla="*/ 6 w 2634"/>
                <a:gd name="T11" fmla="*/ 1 h 2648"/>
                <a:gd name="T12" fmla="*/ 6 w 2634"/>
                <a:gd name="T13" fmla="*/ 1 h 2648"/>
                <a:gd name="T14" fmla="*/ 7 w 2634"/>
                <a:gd name="T15" fmla="*/ 1 h 2648"/>
                <a:gd name="T16" fmla="*/ 9 w 2634"/>
                <a:gd name="T17" fmla="*/ 3 h 2648"/>
                <a:gd name="T18" fmla="*/ 10 w 2634"/>
                <a:gd name="T19" fmla="*/ 3 h 2648"/>
                <a:gd name="T20" fmla="*/ 10 w 2634"/>
                <a:gd name="T21" fmla="*/ 5 h 2648"/>
                <a:gd name="T22" fmla="*/ 10 w 2634"/>
                <a:gd name="T23" fmla="*/ 5 h 2648"/>
                <a:gd name="T24" fmla="*/ 10 w 2634"/>
                <a:gd name="T25" fmla="*/ 6 h 2648"/>
                <a:gd name="T26" fmla="*/ 9 w 2634"/>
                <a:gd name="T27" fmla="*/ 7 h 2648"/>
                <a:gd name="T28" fmla="*/ 3 w 2634"/>
                <a:gd name="T29" fmla="*/ 1 h 2648"/>
                <a:gd name="T30" fmla="*/ 3 w 2634"/>
                <a:gd name="T31" fmla="*/ 1 h 2648"/>
                <a:gd name="T32" fmla="*/ 3 w 2634"/>
                <a:gd name="T33" fmla="*/ 1 h 2648"/>
                <a:gd name="T34" fmla="*/ 5 w 2634"/>
                <a:gd name="T35" fmla="*/ 1 h 2648"/>
                <a:gd name="T36" fmla="*/ 3 w 2634"/>
                <a:gd name="T37" fmla="*/ 1 h 2648"/>
                <a:gd name="T38" fmla="*/ 1 w 2634"/>
                <a:gd name="T39" fmla="*/ 1 h 2648"/>
                <a:gd name="T40" fmla="*/ 1 w 2634"/>
                <a:gd name="T41" fmla="*/ 3 h 2648"/>
                <a:gd name="T42" fmla="*/ 1 w 2634"/>
                <a:gd name="T43" fmla="*/ 3 h 2648"/>
                <a:gd name="T44" fmla="*/ 1 w 2634"/>
                <a:gd name="T45" fmla="*/ 3 h 2648"/>
                <a:gd name="T46" fmla="*/ 7 w 2634"/>
                <a:gd name="T47" fmla="*/ 9 h 2648"/>
                <a:gd name="T48" fmla="*/ 6 w 2634"/>
                <a:gd name="T49" fmla="*/ 10 h 2648"/>
                <a:gd name="T50" fmla="*/ 5 w 2634"/>
                <a:gd name="T51" fmla="*/ 10 h 2648"/>
                <a:gd name="T52" fmla="*/ 5 w 2634"/>
                <a:gd name="T53" fmla="*/ 10 h 2648"/>
                <a:gd name="T54" fmla="*/ 3 w 2634"/>
                <a:gd name="T55" fmla="*/ 10 h 2648"/>
                <a:gd name="T56" fmla="*/ 3 w 2634"/>
                <a:gd name="T57" fmla="*/ 9 h 2648"/>
                <a:gd name="T58" fmla="*/ 3 w 2634"/>
                <a:gd name="T59" fmla="*/ 9 h 2648"/>
                <a:gd name="T60" fmla="*/ 1 w 2634"/>
                <a:gd name="T61" fmla="*/ 7 h 2648"/>
                <a:gd name="T62" fmla="*/ 1 w 2634"/>
                <a:gd name="T63" fmla="*/ 6 h 2648"/>
                <a:gd name="T64" fmla="*/ 1 w 2634"/>
                <a:gd name="T65" fmla="*/ 5 h 2648"/>
                <a:gd name="T66" fmla="*/ 1 w 2634"/>
                <a:gd name="T67" fmla="*/ 3 h 2648"/>
                <a:gd name="T68" fmla="*/ 1 w 2634"/>
                <a:gd name="T69" fmla="*/ 3 h 2648"/>
                <a:gd name="T70" fmla="*/ 1 w 2634"/>
                <a:gd name="T71" fmla="*/ 3 h 2648"/>
                <a:gd name="T72" fmla="*/ 1 w 2634"/>
                <a:gd name="T73" fmla="*/ 5 h 2648"/>
                <a:gd name="T74" fmla="*/ 1 w 2634"/>
                <a:gd name="T75" fmla="*/ 6 h 2648"/>
                <a:gd name="T76" fmla="*/ 1 w 2634"/>
                <a:gd name="T77" fmla="*/ 7 h 2648"/>
                <a:gd name="T78" fmla="*/ 1 w 2634"/>
                <a:gd name="T79" fmla="*/ 9 h 2648"/>
                <a:gd name="T80" fmla="*/ 3 w 2634"/>
                <a:gd name="T81" fmla="*/ 10 h 2648"/>
                <a:gd name="T82" fmla="*/ 3 w 2634"/>
                <a:gd name="T83" fmla="*/ 10 h 2648"/>
                <a:gd name="T84" fmla="*/ 5 w 2634"/>
                <a:gd name="T85" fmla="*/ 10 h 2648"/>
                <a:gd name="T86" fmla="*/ 5 w 2634"/>
                <a:gd name="T87" fmla="*/ 10 h 2648"/>
                <a:gd name="T88" fmla="*/ 6 w 2634"/>
                <a:gd name="T89" fmla="*/ 10 h 2648"/>
                <a:gd name="T90" fmla="*/ 9 w 2634"/>
                <a:gd name="T91" fmla="*/ 10 h 2648"/>
                <a:gd name="T92" fmla="*/ 9 w 2634"/>
                <a:gd name="T93" fmla="*/ 9 h 2648"/>
                <a:gd name="T94" fmla="*/ 10 w 2634"/>
                <a:gd name="T95" fmla="*/ 7 h 2648"/>
                <a:gd name="T96" fmla="*/ 10 w 2634"/>
                <a:gd name="T97" fmla="*/ 6 h 2648"/>
                <a:gd name="T98" fmla="*/ 10 w 2634"/>
                <a:gd name="T99" fmla="*/ 5 h 2648"/>
                <a:gd name="T100" fmla="*/ 10 w 2634"/>
                <a:gd name="T101" fmla="*/ 3 h 2648"/>
                <a:gd name="T102" fmla="*/ 10 w 2634"/>
                <a:gd name="T103" fmla="*/ 3 h 2648"/>
                <a:gd name="T104" fmla="*/ 9 w 2634"/>
                <a:gd name="T105" fmla="*/ 1 h 2648"/>
                <a:gd name="T106" fmla="*/ 9 w 2634"/>
                <a:gd name="T107" fmla="*/ 1 h 2648"/>
                <a:gd name="T108" fmla="*/ 6 w 2634"/>
                <a:gd name="T109" fmla="*/ 1 h 2648"/>
                <a:gd name="T110" fmla="*/ 5 w 2634"/>
                <a:gd name="T111" fmla="*/ 1 h 26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34"/>
                <a:gd name="T169" fmla="*/ 0 h 2648"/>
                <a:gd name="T170" fmla="*/ 2634 w 2634"/>
                <a:gd name="T171" fmla="*/ 2648 h 26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34" h="2648">
                  <a:moveTo>
                    <a:pt x="1318" y="0"/>
                  </a:moveTo>
                  <a:lnTo>
                    <a:pt x="1300" y="0"/>
                  </a:lnTo>
                  <a:lnTo>
                    <a:pt x="1282" y="0"/>
                  </a:lnTo>
                  <a:lnTo>
                    <a:pt x="1265" y="1"/>
                  </a:lnTo>
                  <a:lnTo>
                    <a:pt x="1247" y="1"/>
                  </a:lnTo>
                  <a:lnTo>
                    <a:pt x="1230" y="3"/>
                  </a:lnTo>
                  <a:lnTo>
                    <a:pt x="1212" y="4"/>
                  </a:lnTo>
                  <a:lnTo>
                    <a:pt x="1194" y="5"/>
                  </a:lnTo>
                  <a:lnTo>
                    <a:pt x="1178" y="8"/>
                  </a:lnTo>
                  <a:lnTo>
                    <a:pt x="1160" y="9"/>
                  </a:lnTo>
                  <a:lnTo>
                    <a:pt x="1143" y="12"/>
                  </a:lnTo>
                  <a:lnTo>
                    <a:pt x="1125" y="15"/>
                  </a:lnTo>
                  <a:lnTo>
                    <a:pt x="1109" y="18"/>
                  </a:lnTo>
                  <a:lnTo>
                    <a:pt x="1091" y="20"/>
                  </a:lnTo>
                  <a:lnTo>
                    <a:pt x="1075" y="23"/>
                  </a:lnTo>
                  <a:lnTo>
                    <a:pt x="1057" y="26"/>
                  </a:lnTo>
                  <a:lnTo>
                    <a:pt x="1041" y="30"/>
                  </a:lnTo>
                  <a:lnTo>
                    <a:pt x="1246" y="241"/>
                  </a:lnTo>
                  <a:lnTo>
                    <a:pt x="1257" y="241"/>
                  </a:lnTo>
                  <a:lnTo>
                    <a:pt x="1266" y="240"/>
                  </a:lnTo>
                  <a:lnTo>
                    <a:pt x="1277" y="240"/>
                  </a:lnTo>
                  <a:lnTo>
                    <a:pt x="1286" y="240"/>
                  </a:lnTo>
                  <a:lnTo>
                    <a:pt x="1297" y="239"/>
                  </a:lnTo>
                  <a:lnTo>
                    <a:pt x="1307" y="239"/>
                  </a:lnTo>
                  <a:lnTo>
                    <a:pt x="1318" y="239"/>
                  </a:lnTo>
                  <a:lnTo>
                    <a:pt x="1327" y="239"/>
                  </a:lnTo>
                  <a:lnTo>
                    <a:pt x="1383" y="240"/>
                  </a:lnTo>
                  <a:lnTo>
                    <a:pt x="1437" y="244"/>
                  </a:lnTo>
                  <a:lnTo>
                    <a:pt x="1490" y="249"/>
                  </a:lnTo>
                  <a:lnTo>
                    <a:pt x="1541" y="259"/>
                  </a:lnTo>
                  <a:lnTo>
                    <a:pt x="1593" y="270"/>
                  </a:lnTo>
                  <a:lnTo>
                    <a:pt x="1643" y="283"/>
                  </a:lnTo>
                  <a:lnTo>
                    <a:pt x="1692" y="300"/>
                  </a:lnTo>
                  <a:lnTo>
                    <a:pt x="1741" y="317"/>
                  </a:lnTo>
                  <a:lnTo>
                    <a:pt x="1787" y="339"/>
                  </a:lnTo>
                  <a:lnTo>
                    <a:pt x="1833" y="362"/>
                  </a:lnTo>
                  <a:lnTo>
                    <a:pt x="1878" y="388"/>
                  </a:lnTo>
                  <a:lnTo>
                    <a:pt x="1922" y="416"/>
                  </a:lnTo>
                  <a:lnTo>
                    <a:pt x="1964" y="447"/>
                  </a:lnTo>
                  <a:lnTo>
                    <a:pt x="2006" y="480"/>
                  </a:lnTo>
                  <a:lnTo>
                    <a:pt x="2048" y="517"/>
                  </a:lnTo>
                  <a:lnTo>
                    <a:pt x="2088" y="555"/>
                  </a:lnTo>
                  <a:lnTo>
                    <a:pt x="2126" y="595"/>
                  </a:lnTo>
                  <a:lnTo>
                    <a:pt x="2162" y="636"/>
                  </a:lnTo>
                  <a:lnTo>
                    <a:pt x="2195" y="678"/>
                  </a:lnTo>
                  <a:lnTo>
                    <a:pt x="2226" y="721"/>
                  </a:lnTo>
                  <a:lnTo>
                    <a:pt x="2254" y="766"/>
                  </a:lnTo>
                  <a:lnTo>
                    <a:pt x="2280" y="811"/>
                  </a:lnTo>
                  <a:lnTo>
                    <a:pt x="2303" y="857"/>
                  </a:lnTo>
                  <a:lnTo>
                    <a:pt x="2325" y="904"/>
                  </a:lnTo>
                  <a:lnTo>
                    <a:pt x="2343" y="953"/>
                  </a:lnTo>
                  <a:lnTo>
                    <a:pt x="2359" y="1002"/>
                  </a:lnTo>
                  <a:lnTo>
                    <a:pt x="2372" y="1052"/>
                  </a:lnTo>
                  <a:lnTo>
                    <a:pt x="2383" y="1104"/>
                  </a:lnTo>
                  <a:lnTo>
                    <a:pt x="2393" y="1157"/>
                  </a:lnTo>
                  <a:lnTo>
                    <a:pt x="2398" y="1211"/>
                  </a:lnTo>
                  <a:lnTo>
                    <a:pt x="2402" y="1265"/>
                  </a:lnTo>
                  <a:lnTo>
                    <a:pt x="2404" y="1321"/>
                  </a:lnTo>
                  <a:lnTo>
                    <a:pt x="2402" y="1369"/>
                  </a:lnTo>
                  <a:lnTo>
                    <a:pt x="2399" y="1418"/>
                  </a:lnTo>
                  <a:lnTo>
                    <a:pt x="2394" y="1466"/>
                  </a:lnTo>
                  <a:lnTo>
                    <a:pt x="2387" y="1513"/>
                  </a:lnTo>
                  <a:lnTo>
                    <a:pt x="2378" y="1561"/>
                  </a:lnTo>
                  <a:lnTo>
                    <a:pt x="2367" y="1605"/>
                  </a:lnTo>
                  <a:lnTo>
                    <a:pt x="2353" y="1650"/>
                  </a:lnTo>
                  <a:lnTo>
                    <a:pt x="2338" y="1695"/>
                  </a:lnTo>
                  <a:lnTo>
                    <a:pt x="2322" y="1738"/>
                  </a:lnTo>
                  <a:lnTo>
                    <a:pt x="2303" y="1782"/>
                  </a:lnTo>
                  <a:lnTo>
                    <a:pt x="2283" y="1824"/>
                  </a:lnTo>
                  <a:lnTo>
                    <a:pt x="2260" y="1864"/>
                  </a:lnTo>
                  <a:lnTo>
                    <a:pt x="2235" y="1905"/>
                  </a:lnTo>
                  <a:lnTo>
                    <a:pt x="2210" y="1944"/>
                  </a:lnTo>
                  <a:lnTo>
                    <a:pt x="2181" y="1984"/>
                  </a:lnTo>
                  <a:lnTo>
                    <a:pt x="2151" y="2022"/>
                  </a:lnTo>
                  <a:lnTo>
                    <a:pt x="634" y="498"/>
                  </a:lnTo>
                  <a:lnTo>
                    <a:pt x="664" y="472"/>
                  </a:lnTo>
                  <a:lnTo>
                    <a:pt x="694" y="449"/>
                  </a:lnTo>
                  <a:lnTo>
                    <a:pt x="724" y="426"/>
                  </a:lnTo>
                  <a:lnTo>
                    <a:pt x="755" y="404"/>
                  </a:lnTo>
                  <a:lnTo>
                    <a:pt x="788" y="384"/>
                  </a:lnTo>
                  <a:lnTo>
                    <a:pt x="819" y="365"/>
                  </a:lnTo>
                  <a:lnTo>
                    <a:pt x="853" y="348"/>
                  </a:lnTo>
                  <a:lnTo>
                    <a:pt x="887" y="332"/>
                  </a:lnTo>
                  <a:lnTo>
                    <a:pt x="920" y="317"/>
                  </a:lnTo>
                  <a:lnTo>
                    <a:pt x="954" y="304"/>
                  </a:lnTo>
                  <a:lnTo>
                    <a:pt x="990" y="290"/>
                  </a:lnTo>
                  <a:lnTo>
                    <a:pt x="1026" y="279"/>
                  </a:lnTo>
                  <a:lnTo>
                    <a:pt x="1061" y="270"/>
                  </a:lnTo>
                  <a:lnTo>
                    <a:pt x="1099" y="262"/>
                  </a:lnTo>
                  <a:lnTo>
                    <a:pt x="1136" y="254"/>
                  </a:lnTo>
                  <a:lnTo>
                    <a:pt x="1174" y="248"/>
                  </a:lnTo>
                  <a:lnTo>
                    <a:pt x="942" y="56"/>
                  </a:lnTo>
                  <a:lnTo>
                    <a:pt x="874" y="79"/>
                  </a:lnTo>
                  <a:lnTo>
                    <a:pt x="807" y="104"/>
                  </a:lnTo>
                  <a:lnTo>
                    <a:pt x="743" y="134"/>
                  </a:lnTo>
                  <a:lnTo>
                    <a:pt x="679" y="167"/>
                  </a:lnTo>
                  <a:lnTo>
                    <a:pt x="618" y="202"/>
                  </a:lnTo>
                  <a:lnTo>
                    <a:pt x="560" y="241"/>
                  </a:lnTo>
                  <a:lnTo>
                    <a:pt x="503" y="285"/>
                  </a:lnTo>
                  <a:lnTo>
                    <a:pt x="449" y="329"/>
                  </a:lnTo>
                  <a:lnTo>
                    <a:pt x="397" y="377"/>
                  </a:lnTo>
                  <a:lnTo>
                    <a:pt x="348" y="428"/>
                  </a:lnTo>
                  <a:lnTo>
                    <a:pt x="302" y="481"/>
                  </a:lnTo>
                  <a:lnTo>
                    <a:pt x="259" y="537"/>
                  </a:lnTo>
                  <a:lnTo>
                    <a:pt x="218" y="595"/>
                  </a:lnTo>
                  <a:lnTo>
                    <a:pt x="180" y="656"/>
                  </a:lnTo>
                  <a:lnTo>
                    <a:pt x="146" y="719"/>
                  </a:lnTo>
                  <a:lnTo>
                    <a:pt x="115" y="782"/>
                  </a:lnTo>
                  <a:lnTo>
                    <a:pt x="306" y="957"/>
                  </a:lnTo>
                  <a:lnTo>
                    <a:pt x="320" y="918"/>
                  </a:lnTo>
                  <a:lnTo>
                    <a:pt x="335" y="880"/>
                  </a:lnTo>
                  <a:lnTo>
                    <a:pt x="350" y="843"/>
                  </a:lnTo>
                  <a:lnTo>
                    <a:pt x="367" y="807"/>
                  </a:lnTo>
                  <a:lnTo>
                    <a:pt x="385" y="771"/>
                  </a:lnTo>
                  <a:lnTo>
                    <a:pt x="404" y="738"/>
                  </a:lnTo>
                  <a:lnTo>
                    <a:pt x="424" y="705"/>
                  </a:lnTo>
                  <a:lnTo>
                    <a:pt x="445" y="673"/>
                  </a:lnTo>
                  <a:lnTo>
                    <a:pt x="1956" y="2190"/>
                  </a:lnTo>
                  <a:lnTo>
                    <a:pt x="1925" y="2214"/>
                  </a:lnTo>
                  <a:lnTo>
                    <a:pt x="1892" y="2237"/>
                  </a:lnTo>
                  <a:lnTo>
                    <a:pt x="1859" y="2259"/>
                  </a:lnTo>
                  <a:lnTo>
                    <a:pt x="1823" y="2279"/>
                  </a:lnTo>
                  <a:lnTo>
                    <a:pt x="1787" y="2298"/>
                  </a:lnTo>
                  <a:lnTo>
                    <a:pt x="1749" y="2316"/>
                  </a:lnTo>
                  <a:lnTo>
                    <a:pt x="1711" y="2332"/>
                  </a:lnTo>
                  <a:lnTo>
                    <a:pt x="1671" y="2346"/>
                  </a:lnTo>
                  <a:lnTo>
                    <a:pt x="1631" y="2359"/>
                  </a:lnTo>
                  <a:lnTo>
                    <a:pt x="1589" y="2370"/>
                  </a:lnTo>
                  <a:lnTo>
                    <a:pt x="1547" y="2380"/>
                  </a:lnTo>
                  <a:lnTo>
                    <a:pt x="1503" y="2388"/>
                  </a:lnTo>
                  <a:lnTo>
                    <a:pt x="1460" y="2393"/>
                  </a:lnTo>
                  <a:lnTo>
                    <a:pt x="1415" y="2397"/>
                  </a:lnTo>
                  <a:lnTo>
                    <a:pt x="1369" y="2400"/>
                  </a:lnTo>
                  <a:lnTo>
                    <a:pt x="1323" y="2401"/>
                  </a:lnTo>
                  <a:lnTo>
                    <a:pt x="1268" y="2400"/>
                  </a:lnTo>
                  <a:lnTo>
                    <a:pt x="1213" y="2396"/>
                  </a:lnTo>
                  <a:lnTo>
                    <a:pt x="1160" y="2390"/>
                  </a:lnTo>
                  <a:lnTo>
                    <a:pt x="1109" y="2381"/>
                  </a:lnTo>
                  <a:lnTo>
                    <a:pt x="1057" y="2370"/>
                  </a:lnTo>
                  <a:lnTo>
                    <a:pt x="1007" y="2356"/>
                  </a:lnTo>
                  <a:lnTo>
                    <a:pt x="958" y="2340"/>
                  </a:lnTo>
                  <a:lnTo>
                    <a:pt x="911" y="2321"/>
                  </a:lnTo>
                  <a:lnTo>
                    <a:pt x="864" y="2301"/>
                  </a:lnTo>
                  <a:lnTo>
                    <a:pt x="817" y="2278"/>
                  </a:lnTo>
                  <a:lnTo>
                    <a:pt x="773" y="2251"/>
                  </a:lnTo>
                  <a:lnTo>
                    <a:pt x="729" y="2222"/>
                  </a:lnTo>
                  <a:lnTo>
                    <a:pt x="686" y="2192"/>
                  </a:lnTo>
                  <a:lnTo>
                    <a:pt x="644" y="2159"/>
                  </a:lnTo>
                  <a:lnTo>
                    <a:pt x="603" y="2122"/>
                  </a:lnTo>
                  <a:lnTo>
                    <a:pt x="564" y="2084"/>
                  </a:lnTo>
                  <a:lnTo>
                    <a:pt x="526" y="2043"/>
                  </a:lnTo>
                  <a:lnTo>
                    <a:pt x="491" y="2003"/>
                  </a:lnTo>
                  <a:lnTo>
                    <a:pt x="457" y="1961"/>
                  </a:lnTo>
                  <a:lnTo>
                    <a:pt x="427" y="1917"/>
                  </a:lnTo>
                  <a:lnTo>
                    <a:pt x="399" y="1872"/>
                  </a:lnTo>
                  <a:lnTo>
                    <a:pt x="373" y="1828"/>
                  </a:lnTo>
                  <a:lnTo>
                    <a:pt x="350" y="1782"/>
                  </a:lnTo>
                  <a:lnTo>
                    <a:pt x="329" y="1734"/>
                  </a:lnTo>
                  <a:lnTo>
                    <a:pt x="310" y="1687"/>
                  </a:lnTo>
                  <a:lnTo>
                    <a:pt x="294" y="1637"/>
                  </a:lnTo>
                  <a:lnTo>
                    <a:pt x="282" y="1586"/>
                  </a:lnTo>
                  <a:lnTo>
                    <a:pt x="270" y="1535"/>
                  </a:lnTo>
                  <a:lnTo>
                    <a:pt x="262" y="1483"/>
                  </a:lnTo>
                  <a:lnTo>
                    <a:pt x="256" y="1430"/>
                  </a:lnTo>
                  <a:lnTo>
                    <a:pt x="252" y="1376"/>
                  </a:lnTo>
                  <a:lnTo>
                    <a:pt x="251" y="1321"/>
                  </a:lnTo>
                  <a:lnTo>
                    <a:pt x="254" y="1241"/>
                  </a:lnTo>
                  <a:lnTo>
                    <a:pt x="260" y="1162"/>
                  </a:lnTo>
                  <a:lnTo>
                    <a:pt x="272" y="1086"/>
                  </a:lnTo>
                  <a:lnTo>
                    <a:pt x="290" y="1013"/>
                  </a:lnTo>
                  <a:lnTo>
                    <a:pt x="264" y="997"/>
                  </a:lnTo>
                  <a:lnTo>
                    <a:pt x="239" y="979"/>
                  </a:lnTo>
                  <a:lnTo>
                    <a:pt x="211" y="963"/>
                  </a:lnTo>
                  <a:lnTo>
                    <a:pt x="186" y="945"/>
                  </a:lnTo>
                  <a:lnTo>
                    <a:pt x="159" y="927"/>
                  </a:lnTo>
                  <a:lnTo>
                    <a:pt x="131" y="911"/>
                  </a:lnTo>
                  <a:lnTo>
                    <a:pt x="104" y="894"/>
                  </a:lnTo>
                  <a:lnTo>
                    <a:pt x="77" y="876"/>
                  </a:lnTo>
                  <a:lnTo>
                    <a:pt x="60" y="929"/>
                  </a:lnTo>
                  <a:lnTo>
                    <a:pt x="43" y="983"/>
                  </a:lnTo>
                  <a:lnTo>
                    <a:pt x="31" y="1037"/>
                  </a:lnTo>
                  <a:lnTo>
                    <a:pt x="20" y="1094"/>
                  </a:lnTo>
                  <a:lnTo>
                    <a:pt x="11" y="1150"/>
                  </a:lnTo>
                  <a:lnTo>
                    <a:pt x="5" y="1208"/>
                  </a:lnTo>
                  <a:lnTo>
                    <a:pt x="1" y="1266"/>
                  </a:lnTo>
                  <a:lnTo>
                    <a:pt x="0" y="1325"/>
                  </a:lnTo>
                  <a:lnTo>
                    <a:pt x="1" y="1392"/>
                  </a:lnTo>
                  <a:lnTo>
                    <a:pt x="7" y="1460"/>
                  </a:lnTo>
                  <a:lnTo>
                    <a:pt x="15" y="1525"/>
                  </a:lnTo>
                  <a:lnTo>
                    <a:pt x="27" y="1590"/>
                  </a:lnTo>
                  <a:lnTo>
                    <a:pt x="42" y="1656"/>
                  </a:lnTo>
                  <a:lnTo>
                    <a:pt x="60" y="1718"/>
                  </a:lnTo>
                  <a:lnTo>
                    <a:pt x="80" y="1779"/>
                  </a:lnTo>
                  <a:lnTo>
                    <a:pt x="103" y="1839"/>
                  </a:lnTo>
                  <a:lnTo>
                    <a:pt x="130" y="1898"/>
                  </a:lnTo>
                  <a:lnTo>
                    <a:pt x="159" y="1955"/>
                  </a:lnTo>
                  <a:lnTo>
                    <a:pt x="191" y="2011"/>
                  </a:lnTo>
                  <a:lnTo>
                    <a:pt x="225" y="2064"/>
                  </a:lnTo>
                  <a:lnTo>
                    <a:pt x="262" y="2117"/>
                  </a:lnTo>
                  <a:lnTo>
                    <a:pt x="301" y="2165"/>
                  </a:lnTo>
                  <a:lnTo>
                    <a:pt x="342" y="2214"/>
                  </a:lnTo>
                  <a:lnTo>
                    <a:pt x="386" y="2260"/>
                  </a:lnTo>
                  <a:lnTo>
                    <a:pt x="431" y="2304"/>
                  </a:lnTo>
                  <a:lnTo>
                    <a:pt x="480" y="2346"/>
                  </a:lnTo>
                  <a:lnTo>
                    <a:pt x="529" y="2385"/>
                  </a:lnTo>
                  <a:lnTo>
                    <a:pt x="580" y="2422"/>
                  </a:lnTo>
                  <a:lnTo>
                    <a:pt x="634" y="2455"/>
                  </a:lnTo>
                  <a:lnTo>
                    <a:pt x="690" y="2488"/>
                  </a:lnTo>
                  <a:lnTo>
                    <a:pt x="747" y="2518"/>
                  </a:lnTo>
                  <a:lnTo>
                    <a:pt x="805" y="2544"/>
                  </a:lnTo>
                  <a:lnTo>
                    <a:pt x="865" y="2568"/>
                  </a:lnTo>
                  <a:lnTo>
                    <a:pt x="926" y="2588"/>
                  </a:lnTo>
                  <a:lnTo>
                    <a:pt x="988" y="2606"/>
                  </a:lnTo>
                  <a:lnTo>
                    <a:pt x="1052" y="2621"/>
                  </a:lnTo>
                  <a:lnTo>
                    <a:pt x="1117" y="2633"/>
                  </a:lnTo>
                  <a:lnTo>
                    <a:pt x="1183" y="2641"/>
                  </a:lnTo>
                  <a:lnTo>
                    <a:pt x="1250" y="2647"/>
                  </a:lnTo>
                  <a:lnTo>
                    <a:pt x="1318" y="2648"/>
                  </a:lnTo>
                  <a:lnTo>
                    <a:pt x="1385" y="2647"/>
                  </a:lnTo>
                  <a:lnTo>
                    <a:pt x="1452" y="2641"/>
                  </a:lnTo>
                  <a:lnTo>
                    <a:pt x="1518" y="2633"/>
                  </a:lnTo>
                  <a:lnTo>
                    <a:pt x="1583" y="2621"/>
                  </a:lnTo>
                  <a:lnTo>
                    <a:pt x="1647" y="2606"/>
                  </a:lnTo>
                  <a:lnTo>
                    <a:pt x="1709" y="2588"/>
                  </a:lnTo>
                  <a:lnTo>
                    <a:pt x="1770" y="2568"/>
                  </a:lnTo>
                  <a:lnTo>
                    <a:pt x="1830" y="2544"/>
                  </a:lnTo>
                  <a:lnTo>
                    <a:pt x="1888" y="2518"/>
                  </a:lnTo>
                  <a:lnTo>
                    <a:pt x="1945" y="2488"/>
                  </a:lnTo>
                  <a:lnTo>
                    <a:pt x="2000" y="2455"/>
                  </a:lnTo>
                  <a:lnTo>
                    <a:pt x="2054" y="2422"/>
                  </a:lnTo>
                  <a:lnTo>
                    <a:pt x="2105" y="2385"/>
                  </a:lnTo>
                  <a:lnTo>
                    <a:pt x="2155" y="2346"/>
                  </a:lnTo>
                  <a:lnTo>
                    <a:pt x="2203" y="2304"/>
                  </a:lnTo>
                  <a:lnTo>
                    <a:pt x="2249" y="2260"/>
                  </a:lnTo>
                  <a:lnTo>
                    <a:pt x="2292" y="2214"/>
                  </a:lnTo>
                  <a:lnTo>
                    <a:pt x="2333" y="2165"/>
                  </a:lnTo>
                  <a:lnTo>
                    <a:pt x="2372" y="2117"/>
                  </a:lnTo>
                  <a:lnTo>
                    <a:pt x="2409" y="2064"/>
                  </a:lnTo>
                  <a:lnTo>
                    <a:pt x="2443" y="2011"/>
                  </a:lnTo>
                  <a:lnTo>
                    <a:pt x="2475" y="1955"/>
                  </a:lnTo>
                  <a:lnTo>
                    <a:pt x="2504" y="1898"/>
                  </a:lnTo>
                  <a:lnTo>
                    <a:pt x="2531" y="1839"/>
                  </a:lnTo>
                  <a:lnTo>
                    <a:pt x="2554" y="1779"/>
                  </a:lnTo>
                  <a:lnTo>
                    <a:pt x="2574" y="1718"/>
                  </a:lnTo>
                  <a:lnTo>
                    <a:pt x="2592" y="1656"/>
                  </a:lnTo>
                  <a:lnTo>
                    <a:pt x="2607" y="1590"/>
                  </a:lnTo>
                  <a:lnTo>
                    <a:pt x="2619" y="1525"/>
                  </a:lnTo>
                  <a:lnTo>
                    <a:pt x="2627" y="1460"/>
                  </a:lnTo>
                  <a:lnTo>
                    <a:pt x="2633" y="1392"/>
                  </a:lnTo>
                  <a:lnTo>
                    <a:pt x="2634" y="1325"/>
                  </a:lnTo>
                  <a:lnTo>
                    <a:pt x="2633" y="1257"/>
                  </a:lnTo>
                  <a:lnTo>
                    <a:pt x="2627" y="1189"/>
                  </a:lnTo>
                  <a:lnTo>
                    <a:pt x="2619" y="1123"/>
                  </a:lnTo>
                  <a:lnTo>
                    <a:pt x="2607" y="1058"/>
                  </a:lnTo>
                  <a:lnTo>
                    <a:pt x="2592" y="994"/>
                  </a:lnTo>
                  <a:lnTo>
                    <a:pt x="2574" y="930"/>
                  </a:lnTo>
                  <a:lnTo>
                    <a:pt x="2554" y="869"/>
                  </a:lnTo>
                  <a:lnTo>
                    <a:pt x="2531" y="809"/>
                  </a:lnTo>
                  <a:lnTo>
                    <a:pt x="2504" y="750"/>
                  </a:lnTo>
                  <a:lnTo>
                    <a:pt x="2475" y="693"/>
                  </a:lnTo>
                  <a:lnTo>
                    <a:pt x="2443" y="637"/>
                  </a:lnTo>
                  <a:lnTo>
                    <a:pt x="2409" y="584"/>
                  </a:lnTo>
                  <a:lnTo>
                    <a:pt x="2372" y="531"/>
                  </a:lnTo>
                  <a:lnTo>
                    <a:pt x="2333" y="481"/>
                  </a:lnTo>
                  <a:lnTo>
                    <a:pt x="2292" y="434"/>
                  </a:lnTo>
                  <a:lnTo>
                    <a:pt x="2249" y="388"/>
                  </a:lnTo>
                  <a:lnTo>
                    <a:pt x="2203" y="344"/>
                  </a:lnTo>
                  <a:lnTo>
                    <a:pt x="2155" y="302"/>
                  </a:lnTo>
                  <a:lnTo>
                    <a:pt x="2105" y="263"/>
                  </a:lnTo>
                  <a:lnTo>
                    <a:pt x="2054" y="226"/>
                  </a:lnTo>
                  <a:lnTo>
                    <a:pt x="2000" y="191"/>
                  </a:lnTo>
                  <a:lnTo>
                    <a:pt x="1945" y="160"/>
                  </a:lnTo>
                  <a:lnTo>
                    <a:pt x="1888" y="130"/>
                  </a:lnTo>
                  <a:lnTo>
                    <a:pt x="1830" y="104"/>
                  </a:lnTo>
                  <a:lnTo>
                    <a:pt x="1770" y="80"/>
                  </a:lnTo>
                  <a:lnTo>
                    <a:pt x="1709" y="60"/>
                  </a:lnTo>
                  <a:lnTo>
                    <a:pt x="1647" y="42"/>
                  </a:lnTo>
                  <a:lnTo>
                    <a:pt x="1583" y="27"/>
                  </a:lnTo>
                  <a:lnTo>
                    <a:pt x="1518" y="15"/>
                  </a:lnTo>
                  <a:lnTo>
                    <a:pt x="1452" y="7"/>
                  </a:lnTo>
                  <a:lnTo>
                    <a:pt x="1385" y="1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8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283" y="2785"/>
              <a:ext cx="114" cy="115"/>
            </a:xfrm>
            <a:custGeom>
              <a:avLst/>
              <a:gdLst>
                <a:gd name="T0" fmla="*/ 0 w 229"/>
                <a:gd name="T1" fmla="*/ 0 h 231"/>
                <a:gd name="T2" fmla="*/ 0 w 229"/>
                <a:gd name="T3" fmla="*/ 0 h 231"/>
                <a:gd name="T4" fmla="*/ 0 w 229"/>
                <a:gd name="T5" fmla="*/ 0 h 231"/>
                <a:gd name="T6" fmla="*/ 0 w 229"/>
                <a:gd name="T7" fmla="*/ 0 h 231"/>
                <a:gd name="T8" fmla="*/ 0 w 229"/>
                <a:gd name="T9" fmla="*/ 0 h 231"/>
                <a:gd name="T10" fmla="*/ 0 w 229"/>
                <a:gd name="T11" fmla="*/ 0 h 231"/>
                <a:gd name="T12" fmla="*/ 0 w 229"/>
                <a:gd name="T13" fmla="*/ 0 h 231"/>
                <a:gd name="T14" fmla="*/ 0 w 229"/>
                <a:gd name="T15" fmla="*/ 0 h 231"/>
                <a:gd name="T16" fmla="*/ 0 w 229"/>
                <a:gd name="T17" fmla="*/ 0 h 231"/>
                <a:gd name="T18" fmla="*/ 0 w 229"/>
                <a:gd name="T19" fmla="*/ 0 h 231"/>
                <a:gd name="T20" fmla="*/ 0 w 229"/>
                <a:gd name="T21" fmla="*/ 0 h 231"/>
                <a:gd name="T22" fmla="*/ 0 w 229"/>
                <a:gd name="T23" fmla="*/ 0 h 231"/>
                <a:gd name="T24" fmla="*/ 0 w 229"/>
                <a:gd name="T25" fmla="*/ 0 h 231"/>
                <a:gd name="T26" fmla="*/ 0 w 229"/>
                <a:gd name="T27" fmla="*/ 0 h 231"/>
                <a:gd name="T28" fmla="*/ 0 w 229"/>
                <a:gd name="T29" fmla="*/ 0 h 231"/>
                <a:gd name="T30" fmla="*/ 0 w 229"/>
                <a:gd name="T31" fmla="*/ 0 h 231"/>
                <a:gd name="T32" fmla="*/ 0 w 229"/>
                <a:gd name="T33" fmla="*/ 0 h 231"/>
                <a:gd name="T34" fmla="*/ 0 w 229"/>
                <a:gd name="T35" fmla="*/ 0 h 2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9"/>
                <a:gd name="T55" fmla="*/ 0 h 231"/>
                <a:gd name="T56" fmla="*/ 229 w 229"/>
                <a:gd name="T57" fmla="*/ 231 h 2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9" h="231">
                  <a:moveTo>
                    <a:pt x="229" y="175"/>
                  </a:moveTo>
                  <a:lnTo>
                    <a:pt x="38" y="0"/>
                  </a:lnTo>
                  <a:lnTo>
                    <a:pt x="29" y="23"/>
                  </a:lnTo>
                  <a:lnTo>
                    <a:pt x="18" y="46"/>
                  </a:lnTo>
                  <a:lnTo>
                    <a:pt x="8" y="69"/>
                  </a:lnTo>
                  <a:lnTo>
                    <a:pt x="0" y="94"/>
                  </a:lnTo>
                  <a:lnTo>
                    <a:pt x="27" y="112"/>
                  </a:lnTo>
                  <a:lnTo>
                    <a:pt x="54" y="129"/>
                  </a:lnTo>
                  <a:lnTo>
                    <a:pt x="82" y="145"/>
                  </a:lnTo>
                  <a:lnTo>
                    <a:pt x="109" y="163"/>
                  </a:lnTo>
                  <a:lnTo>
                    <a:pt x="134" y="181"/>
                  </a:lnTo>
                  <a:lnTo>
                    <a:pt x="162" y="197"/>
                  </a:lnTo>
                  <a:lnTo>
                    <a:pt x="187" y="215"/>
                  </a:lnTo>
                  <a:lnTo>
                    <a:pt x="213" y="231"/>
                  </a:lnTo>
                  <a:lnTo>
                    <a:pt x="217" y="217"/>
                  </a:lnTo>
                  <a:lnTo>
                    <a:pt x="221" y="202"/>
                  </a:lnTo>
                  <a:lnTo>
                    <a:pt x="225" y="189"/>
                  </a:lnTo>
                  <a:lnTo>
                    <a:pt x="229" y="175"/>
                  </a:lnTo>
                  <a:close/>
                </a:path>
              </a:pathLst>
            </a:custGeom>
            <a:solidFill>
              <a:srgbClr val="840000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#7:  Demand control ventilation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Adjust the amount of ventilation air based on room occupants (CO2 sensors)</a:t>
            </a:r>
          </a:p>
          <a:p>
            <a:r>
              <a:rPr lang="en-US" dirty="0" smtClean="0"/>
              <a:t>Most beneficial in large areas that have significant times of low occupancy </a:t>
            </a:r>
          </a:p>
          <a:p>
            <a:r>
              <a:rPr lang="en-US" dirty="0" smtClean="0"/>
              <a:t>Enclosed parking garage – CO sensors</a:t>
            </a:r>
          </a:p>
        </p:txBody>
      </p:sp>
      <p:pic>
        <p:nvPicPr>
          <p:cNvPr id="5" name="Content Placeholder 4" descr="fa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947862"/>
            <a:ext cx="4152900" cy="3114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#8:  Intelligent lighting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43000"/>
            <a:ext cx="5219700" cy="4724400"/>
          </a:xfrm>
        </p:spPr>
        <p:txBody>
          <a:bodyPr/>
          <a:lstStyle/>
          <a:p>
            <a:r>
              <a:rPr lang="en-US" dirty="0" smtClean="0"/>
              <a:t>Occupancy sensor at each fixture</a:t>
            </a:r>
          </a:p>
          <a:p>
            <a:r>
              <a:rPr lang="en-US" dirty="0" smtClean="0"/>
              <a:t>Wireless control of fixture</a:t>
            </a:r>
          </a:p>
          <a:p>
            <a:r>
              <a:rPr lang="en-US" dirty="0" smtClean="0"/>
              <a:t>Dimmable fixture to adjust for </a:t>
            </a:r>
            <a:r>
              <a:rPr lang="en-US" dirty="0" err="1" smtClean="0"/>
              <a:t>daylighting</a:t>
            </a:r>
            <a:r>
              <a:rPr lang="en-US" dirty="0" smtClean="0"/>
              <a:t> or occupant profiles</a:t>
            </a:r>
          </a:p>
          <a:p>
            <a:r>
              <a:rPr lang="en-US" dirty="0" smtClean="0"/>
              <a:t>Warehouse application:</a:t>
            </a:r>
          </a:p>
          <a:p>
            <a:pPr lvl="1"/>
            <a:r>
              <a:rPr lang="en-US" sz="1800" dirty="0" smtClean="0"/>
              <a:t>LED lighting</a:t>
            </a:r>
          </a:p>
          <a:p>
            <a:pPr lvl="1"/>
            <a:r>
              <a:rPr lang="en-US" sz="1800" dirty="0" smtClean="0"/>
              <a:t>Shorter cycle times such as 10 seconds</a:t>
            </a:r>
          </a:p>
          <a:p>
            <a:pPr lvl="1"/>
            <a:r>
              <a:rPr lang="en-US" sz="1800" dirty="0" smtClean="0"/>
              <a:t>Tune light levels</a:t>
            </a:r>
          </a:p>
          <a:p>
            <a:pPr lvl="1"/>
            <a:r>
              <a:rPr lang="en-US" sz="1800" dirty="0" smtClean="0"/>
              <a:t>Achieve greater than 95% reduction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smart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1371600"/>
            <a:ext cx="3657600" cy="2243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#9:  Smart Grid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43000"/>
            <a:ext cx="3924300" cy="4724400"/>
          </a:xfrm>
        </p:spPr>
        <p:txBody>
          <a:bodyPr/>
          <a:lstStyle/>
          <a:p>
            <a:r>
              <a:rPr lang="en-US" dirty="0" smtClean="0"/>
              <a:t>Smart grid requires smart buildings</a:t>
            </a:r>
          </a:p>
          <a:p>
            <a:r>
              <a:rPr lang="en-US" dirty="0" smtClean="0"/>
              <a:t>Pre-defined profiles that reduce load based on a signal</a:t>
            </a:r>
          </a:p>
          <a:p>
            <a:endParaRPr lang="en-US" dirty="0"/>
          </a:p>
        </p:txBody>
      </p:sp>
      <p:pic>
        <p:nvPicPr>
          <p:cNvPr id="11" name="Content Placeholder 10" descr="smart grid blu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297077">
            <a:off x="4620511" y="1472280"/>
            <a:ext cx="4152900" cy="3017341"/>
          </a:xfrm>
          <a:ln w="127000"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#10:  Net Zero Energy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Next challenge ahead</a:t>
            </a:r>
          </a:p>
          <a:p>
            <a:r>
              <a:rPr lang="en-US" dirty="0" smtClean="0"/>
              <a:t>Complex controls required</a:t>
            </a:r>
          </a:p>
          <a:p>
            <a:r>
              <a:rPr lang="en-US" dirty="0" smtClean="0"/>
              <a:t>Integration of many systems</a:t>
            </a:r>
          </a:p>
          <a:p>
            <a:r>
              <a:rPr lang="en-US" dirty="0" smtClean="0"/>
              <a:t>Need to react to precise needs of building</a:t>
            </a:r>
            <a:endParaRPr lang="en-US" dirty="0"/>
          </a:p>
        </p:txBody>
      </p:sp>
      <p:pic>
        <p:nvPicPr>
          <p:cNvPr id="5" name="Content Placeholder 4" descr="di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378243">
            <a:off x="4648200" y="1947862"/>
            <a:ext cx="4152900" cy="3114675"/>
          </a:xfrm>
          <a:ln w="1270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Benefits of Energy Management Systems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Computer-Based System That ...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Controls and monitors HVAC and lighting systems</a:t>
            </a:r>
          </a:p>
          <a:p>
            <a:r>
              <a:rPr lang="en-US" smtClean="0"/>
              <a:t>Monitors, tracks and reports energy use</a:t>
            </a:r>
          </a:p>
          <a:p>
            <a:r>
              <a:rPr lang="en-US" smtClean="0"/>
              <a:t>Helps maintain a safe environment including access security and fire safety</a:t>
            </a:r>
          </a:p>
          <a:p>
            <a:r>
              <a:rPr lang="en-US" smtClean="0"/>
              <a:t>Supports HVAC and lighting systems maintenance</a:t>
            </a:r>
          </a:p>
          <a:p>
            <a:r>
              <a:rPr lang="en-US" smtClean="0"/>
              <a:t>Provides key information for new industry standards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You Need an EMS?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Maintain occupant comfort and safety</a:t>
            </a:r>
          </a:p>
          <a:p>
            <a:r>
              <a:rPr lang="en-US" smtClean="0"/>
              <a:t>Monitor and reduce energy usage</a:t>
            </a:r>
          </a:p>
          <a:p>
            <a:r>
              <a:rPr lang="en-US" smtClean="0"/>
              <a:t>Maintain automatic and consistent reaction to events (alarms)</a:t>
            </a:r>
          </a:p>
          <a:p>
            <a:r>
              <a:rPr lang="en-US" smtClean="0"/>
              <a:t>Gather and view building information quickly</a:t>
            </a:r>
          </a:p>
          <a:p>
            <a:r>
              <a:rPr lang="en-US" smtClean="0"/>
              <a:t>Obtain diagnostics of HVAC and lighting equipment for predictive maintenance</a:t>
            </a:r>
          </a:p>
          <a:p>
            <a:r>
              <a:rPr lang="en-US" smtClean="0"/>
              <a:t>Communicate corporate sustainability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EMS – Other Benefits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Verification that schedule, space temperature and other primary control  strategies are working</a:t>
            </a:r>
          </a:p>
          <a:p>
            <a:r>
              <a:rPr lang="en-US" smtClean="0"/>
              <a:t>Easy adaptation to special conditions (such as temperatures and schedules)</a:t>
            </a:r>
          </a:p>
          <a:p>
            <a:r>
              <a:rPr lang="en-US" smtClean="0"/>
              <a:t>Remote trouble-shooting</a:t>
            </a:r>
          </a:p>
          <a:p>
            <a:r>
              <a:rPr lang="en-US" smtClean="0"/>
              <a:t>Anticipation of complaints</a:t>
            </a:r>
          </a:p>
          <a:p>
            <a:r>
              <a:rPr lang="en-US" smtClean="0"/>
              <a:t>Email or mobile device notification of alarms</a:t>
            </a:r>
          </a:p>
          <a:p>
            <a:r>
              <a:rPr lang="en-US" smtClean="0"/>
              <a:t>Complex, multi-input, advanced control strategies</a:t>
            </a:r>
          </a:p>
          <a:p>
            <a:r>
              <a:rPr lang="en-US" smtClean="0"/>
              <a:t>Data trending for optimization</a:t>
            </a:r>
          </a:p>
          <a:p>
            <a:r>
              <a:rPr lang="en-US" smtClean="0"/>
              <a:t>Energy Performance Indicator (EPI) reporting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EMS Common Strategies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scheduling</a:t>
            </a:r>
          </a:p>
          <a:p>
            <a:r>
              <a:rPr lang="en-US" dirty="0" smtClean="0"/>
              <a:t>Night set-back or set-up</a:t>
            </a:r>
          </a:p>
          <a:p>
            <a:r>
              <a:rPr lang="en-US" dirty="0" smtClean="0"/>
              <a:t>Lockouts</a:t>
            </a:r>
          </a:p>
          <a:p>
            <a:r>
              <a:rPr lang="en-US" dirty="0" smtClean="0"/>
              <a:t>Resets</a:t>
            </a:r>
          </a:p>
          <a:p>
            <a:r>
              <a:rPr lang="en-US" dirty="0" smtClean="0"/>
              <a:t>Diagnostics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Top 10 – What’s new in Building Automation Systems</a:t>
            </a:r>
          </a:p>
          <a:p>
            <a:r>
              <a:rPr lang="en-US" dirty="0" smtClean="0"/>
              <a:t>Benefits of Energy Management Systems</a:t>
            </a:r>
          </a:p>
          <a:p>
            <a:r>
              <a:rPr lang="en-US" dirty="0" smtClean="0"/>
              <a:t>ComEd Rebates for 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SIFYB Building Automation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527 projects</a:t>
            </a:r>
          </a:p>
          <a:p>
            <a:r>
              <a:rPr lang="en-US" dirty="0" smtClean="0"/>
              <a:t>43.5 GWh saved</a:t>
            </a:r>
          </a:p>
          <a:p>
            <a:r>
              <a:rPr lang="en-US" dirty="0" smtClean="0"/>
              <a:t>Average annual savings of about $8,000 per project</a:t>
            </a:r>
            <a:endParaRPr lang="en-US" dirty="0"/>
          </a:p>
        </p:txBody>
      </p:sp>
      <p:pic>
        <p:nvPicPr>
          <p:cNvPr id="5" name="Content Placeholder 4" descr="PH003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6149" y="1143000"/>
            <a:ext cx="3337001" cy="4724400"/>
          </a:xfrm>
        </p:spPr>
      </p:pic>
      <p:sp>
        <p:nvSpPr>
          <p:cNvPr id="6" name="TextBox 5"/>
          <p:cNvSpPr txBox="1"/>
          <p:nvPr/>
        </p:nvSpPr>
        <p:spPr>
          <a:xfrm>
            <a:off x="1143000" y="4267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health care specific examples?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Healthcare: Issues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77863" y="1644650"/>
            <a:ext cx="4656137" cy="4603750"/>
          </a:xfrm>
        </p:spPr>
        <p:txBody>
          <a:bodyPr/>
          <a:lstStyle/>
          <a:p>
            <a:r>
              <a:rPr lang="en-US" sz="2200" smtClean="0"/>
              <a:t>Supply air change rates</a:t>
            </a:r>
          </a:p>
          <a:p>
            <a:r>
              <a:rPr lang="en-US" sz="2200" smtClean="0"/>
              <a:t>Outdoor air requirements</a:t>
            </a:r>
          </a:p>
          <a:p>
            <a:r>
              <a:rPr lang="en-US" sz="2200" smtClean="0"/>
              <a:t>Humidification and dehumidification</a:t>
            </a:r>
          </a:p>
          <a:p>
            <a:r>
              <a:rPr lang="en-US" sz="2200" smtClean="0"/>
              <a:t>Simultaneous heating and cooling – high reheating requirements</a:t>
            </a:r>
          </a:p>
          <a:p>
            <a:r>
              <a:rPr lang="en-US" sz="2200" smtClean="0"/>
              <a:t>24/7 operation</a:t>
            </a:r>
          </a:p>
          <a:p>
            <a:r>
              <a:rPr lang="en-US" sz="2200" smtClean="0"/>
              <a:t>Interoperability with other systems</a:t>
            </a:r>
          </a:p>
          <a:p>
            <a:r>
              <a:rPr lang="en-US" sz="2200" smtClean="0"/>
              <a:t>Multi-building campuses</a:t>
            </a:r>
          </a:p>
          <a:p>
            <a:r>
              <a:rPr lang="en-US" sz="2200" smtClean="0"/>
              <a:t>Central chiller/boiler plant</a:t>
            </a:r>
            <a:endParaRPr lang="en-US" sz="2200" b="1" smtClean="0">
              <a:solidFill>
                <a:srgbClr val="FF3300"/>
              </a:solidFill>
            </a:endParaRPr>
          </a:p>
        </p:txBody>
      </p:sp>
      <p:pic>
        <p:nvPicPr>
          <p:cNvPr id="55300" name="Picture 6" descr="j040755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676400"/>
            <a:ext cx="2714625" cy="4070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Healthcare: Strategies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5037138" cy="467995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000" smtClean="0"/>
              <a:t>Centralized operation</a:t>
            </a:r>
          </a:p>
          <a:p>
            <a:pPr>
              <a:lnSpc>
                <a:spcPts val="2800"/>
              </a:lnSpc>
            </a:pPr>
            <a:r>
              <a:rPr lang="en-US" sz="2000" smtClean="0"/>
              <a:t>Reduce code required minimum Outside Air requirements during unoccupied periods</a:t>
            </a:r>
          </a:p>
          <a:p>
            <a:pPr>
              <a:lnSpc>
                <a:spcPts val="2800"/>
              </a:lnSpc>
            </a:pPr>
            <a:r>
              <a:rPr lang="en-US" sz="2000" smtClean="0"/>
              <a:t>Reduce air flow to minimum space ventilation during unoccupied periods</a:t>
            </a:r>
          </a:p>
          <a:p>
            <a:pPr>
              <a:lnSpc>
                <a:spcPts val="2800"/>
              </a:lnSpc>
            </a:pPr>
            <a:r>
              <a:rPr lang="en-US" sz="2000" smtClean="0"/>
              <a:t>Lower set point during unoccupied periods</a:t>
            </a:r>
          </a:p>
          <a:p>
            <a:pPr>
              <a:lnSpc>
                <a:spcPts val="2800"/>
              </a:lnSpc>
            </a:pPr>
            <a:r>
              <a:rPr lang="en-US" sz="2000" smtClean="0"/>
              <a:t>Chilled water/condenser water/hot water temperature set point and reset</a:t>
            </a:r>
          </a:p>
          <a:p>
            <a:pPr>
              <a:lnSpc>
                <a:spcPts val="2800"/>
              </a:lnSpc>
            </a:pPr>
            <a:r>
              <a:rPr lang="en-US" sz="2000" smtClean="0"/>
              <a:t>Supply air temperature, pressure set point and reset</a:t>
            </a:r>
          </a:p>
          <a:p>
            <a:pPr>
              <a:lnSpc>
                <a:spcPts val="2800"/>
              </a:lnSpc>
            </a:pPr>
            <a:r>
              <a:rPr lang="en-US" sz="2000" smtClean="0"/>
              <a:t>Economizer controls</a:t>
            </a:r>
          </a:p>
        </p:txBody>
      </p:sp>
      <p:pic>
        <p:nvPicPr>
          <p:cNvPr id="56324" name="Picture 7" descr="j04075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676400"/>
            <a:ext cx="2714625" cy="4070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ComEd Rebates for EMS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standard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43000"/>
            <a:ext cx="4610100" cy="4724400"/>
          </a:xfrm>
        </p:spPr>
        <p:txBody>
          <a:bodyPr/>
          <a:lstStyle/>
          <a:p>
            <a:r>
              <a:rPr lang="en-US" sz="2400" dirty="0" smtClean="0"/>
              <a:t>Building energy management system (less than 120,000 square foot)</a:t>
            </a:r>
          </a:p>
          <a:p>
            <a:pPr lvl="1"/>
            <a:r>
              <a:rPr lang="en-US" sz="2000" dirty="0" smtClean="0"/>
              <a:t>$0.20 per square foot of conditioned space</a:t>
            </a:r>
          </a:p>
          <a:p>
            <a:r>
              <a:rPr lang="en-US" sz="2400" dirty="0" smtClean="0"/>
              <a:t>Demand controlled ventilation: conditioned space</a:t>
            </a:r>
          </a:p>
          <a:p>
            <a:pPr lvl="1"/>
            <a:r>
              <a:rPr lang="en-US" sz="2000" dirty="0" smtClean="0"/>
              <a:t>$30 per 1,000 square feet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Demand controlled ventilation: parking garage</a:t>
            </a:r>
          </a:p>
          <a:p>
            <a:pPr lvl="1"/>
            <a:r>
              <a:rPr lang="en-US" sz="2000" dirty="0" smtClean="0"/>
              <a:t>Remains as custom incentive through PY5 </a:t>
            </a:r>
          </a:p>
          <a:p>
            <a:r>
              <a:rPr lang="en-US" sz="2400" dirty="0" smtClean="0"/>
              <a:t>Air side economizer</a:t>
            </a:r>
          </a:p>
          <a:p>
            <a:pPr lvl="1"/>
            <a:r>
              <a:rPr lang="en-US" sz="2000" dirty="0" smtClean="0"/>
              <a:t>$40 per ton</a:t>
            </a:r>
          </a:p>
        </p:txBody>
      </p:sp>
      <p:pic>
        <p:nvPicPr>
          <p:cNvPr id="5" name="Content Placeholder 4" descr="MP9102207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657098">
            <a:off x="5105400" y="1981200"/>
            <a:ext cx="4152900" cy="2692990"/>
          </a:xfrm>
          <a:ln w="1270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 Incentives for PY5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Incentive rate is 7 cents/kWh saved</a:t>
            </a:r>
          </a:p>
          <a:p>
            <a:r>
              <a:rPr lang="en-US" dirty="0" smtClean="0"/>
              <a:t>Early commitment option</a:t>
            </a:r>
          </a:p>
          <a:p>
            <a:pPr lvl="1"/>
            <a:r>
              <a:rPr lang="en-US" dirty="0" smtClean="0"/>
              <a:t>For projects that save more than 500,000 kWh</a:t>
            </a:r>
          </a:p>
          <a:p>
            <a:pPr lvl="1"/>
            <a:r>
              <a:rPr lang="en-US" dirty="0" smtClean="0"/>
              <a:t>Incentive of 6 cents/kWh saved committed to at approval of pre-application</a:t>
            </a:r>
          </a:p>
          <a:p>
            <a:pPr lvl="1"/>
            <a:r>
              <a:rPr lang="en-US" dirty="0" smtClean="0"/>
              <a:t>Separate and more detailed application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33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>Thank you!</a:t>
            </a:r>
            <a:endParaRPr lang="en-US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 10 – What’s new in Building Automation Systems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Anytime and anywhere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“Cloud” services</a:t>
            </a:r>
          </a:p>
          <a:p>
            <a:r>
              <a:rPr lang="en-US" dirty="0" smtClean="0"/>
              <a:t>Mobile to go applications – smart phones 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applications</a:t>
            </a:r>
          </a:p>
          <a:p>
            <a:r>
              <a:rPr lang="en-US" dirty="0" smtClean="0"/>
              <a:t>Alerts and alarms for building system operation</a:t>
            </a:r>
          </a:p>
          <a:p>
            <a:endParaRPr lang="en-US" dirty="0"/>
          </a:p>
        </p:txBody>
      </p:sp>
      <p:pic>
        <p:nvPicPr>
          <p:cNvPr id="5" name="Content Placeholder 4" descr="MP9004331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436951">
            <a:off x="4648200" y="2120900"/>
            <a:ext cx="4152900" cy="2768600"/>
          </a:xfrm>
          <a:ln w="1270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#2:  Building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System data collection, archiving and reporting</a:t>
            </a:r>
          </a:p>
          <a:p>
            <a:r>
              <a:rPr lang="en-US" dirty="0" err="1" smtClean="0"/>
              <a:t>Realtime</a:t>
            </a:r>
            <a:r>
              <a:rPr lang="en-US" dirty="0" smtClean="0"/>
              <a:t> tracking and managing energy usage</a:t>
            </a:r>
          </a:p>
          <a:p>
            <a:r>
              <a:rPr lang="en-US" dirty="0" smtClean="0"/>
              <a:t>Energy and carbon management</a:t>
            </a:r>
          </a:p>
          <a:p>
            <a:r>
              <a:rPr lang="en-US" dirty="0" smtClean="0"/>
              <a:t>Utility bill management</a:t>
            </a:r>
          </a:p>
          <a:p>
            <a:endParaRPr lang="en-US" dirty="0"/>
          </a:p>
        </p:txBody>
      </p:sp>
      <p:pic>
        <p:nvPicPr>
          <p:cNvPr id="9" name="Content Placeholder 8" descr="speedomente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8898" y="1676400"/>
            <a:ext cx="3651504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#3:  System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43000"/>
            <a:ext cx="4991100" cy="4724400"/>
          </a:xfrm>
        </p:spPr>
        <p:txBody>
          <a:bodyPr/>
          <a:lstStyle/>
          <a:p>
            <a:r>
              <a:rPr lang="en-US" dirty="0" smtClean="0"/>
              <a:t>Continuous commissioning</a:t>
            </a:r>
          </a:p>
          <a:p>
            <a:r>
              <a:rPr lang="en-US" dirty="0" smtClean="0"/>
              <a:t>Automatic fault detection</a:t>
            </a:r>
          </a:p>
          <a:p>
            <a:r>
              <a:rPr lang="en-US" dirty="0" smtClean="0"/>
              <a:t>Identification of new measures to reduce energy use</a:t>
            </a:r>
          </a:p>
          <a:p>
            <a:r>
              <a:rPr lang="en-US" dirty="0" smtClean="0"/>
              <a:t>Brand names:</a:t>
            </a:r>
          </a:p>
          <a:p>
            <a:pPr lvl="1"/>
            <a:r>
              <a:rPr lang="en-US" dirty="0" smtClean="0"/>
              <a:t>JCI:  </a:t>
            </a:r>
            <a:r>
              <a:rPr lang="en-US" dirty="0" err="1" smtClean="0"/>
              <a:t>Panoptix</a:t>
            </a:r>
            <a:endParaRPr lang="en-US" dirty="0" smtClean="0"/>
          </a:p>
          <a:p>
            <a:pPr lvl="1"/>
            <a:r>
              <a:rPr lang="en-US" dirty="0" smtClean="0"/>
              <a:t>Honeywell: Attune</a:t>
            </a:r>
          </a:p>
          <a:p>
            <a:pPr lvl="1"/>
            <a:r>
              <a:rPr lang="en-US" dirty="0" err="1" smtClean="0"/>
              <a:t>Enernoc</a:t>
            </a:r>
            <a:r>
              <a:rPr lang="en-US" dirty="0" smtClean="0"/>
              <a:t>:  Efficiency Smart</a:t>
            </a:r>
          </a:p>
          <a:p>
            <a:pPr lvl="1"/>
            <a:r>
              <a:rPr lang="en-US" dirty="0" err="1" smtClean="0"/>
              <a:t>Utilivisor</a:t>
            </a:r>
            <a:endParaRPr lang="en-US" dirty="0" smtClean="0"/>
          </a:p>
        </p:txBody>
      </p:sp>
      <p:pic>
        <p:nvPicPr>
          <p:cNvPr id="7" name="Content Placeholder 6" descr="j04028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21739"/>
          <a:stretch>
            <a:fillRect/>
          </a:stretch>
        </p:blipFill>
        <p:spPr>
          <a:xfrm>
            <a:off x="5257800" y="1524000"/>
            <a:ext cx="36576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#4:  Integration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43000"/>
            <a:ext cx="4991100" cy="4724400"/>
          </a:xfrm>
        </p:spPr>
        <p:txBody>
          <a:bodyPr/>
          <a:lstStyle/>
          <a:p>
            <a:r>
              <a:rPr lang="en-US" dirty="0" smtClean="0"/>
              <a:t>Building systems:</a:t>
            </a:r>
          </a:p>
          <a:p>
            <a:pPr lvl="1"/>
            <a:r>
              <a:rPr lang="en-US" dirty="0" smtClean="0"/>
              <a:t>HVAC</a:t>
            </a:r>
          </a:p>
          <a:p>
            <a:pPr lvl="1"/>
            <a:r>
              <a:rPr lang="en-US" dirty="0" smtClean="0"/>
              <a:t>Lighting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Life safety</a:t>
            </a:r>
          </a:p>
          <a:p>
            <a:r>
              <a:rPr lang="en-US" dirty="0" smtClean="0"/>
              <a:t>HVAC systems:</a:t>
            </a:r>
          </a:p>
          <a:p>
            <a:pPr lvl="1"/>
            <a:r>
              <a:rPr lang="en-US" dirty="0" smtClean="0"/>
              <a:t>Building occupant zones – lights, temperature, ventilation, occupancy</a:t>
            </a:r>
          </a:p>
          <a:p>
            <a:pPr lvl="1"/>
            <a:r>
              <a:rPr lang="en-US" dirty="0" smtClean="0"/>
              <a:t>Air handlers</a:t>
            </a:r>
          </a:p>
          <a:p>
            <a:pPr lvl="1"/>
            <a:r>
              <a:rPr lang="en-US" dirty="0" smtClean="0"/>
              <a:t>Chillers</a:t>
            </a:r>
            <a:endParaRPr lang="en-US" dirty="0"/>
          </a:p>
        </p:txBody>
      </p:sp>
      <p:pic>
        <p:nvPicPr>
          <p:cNvPr id="8" name="Content Placeholder 7" descr="PH004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152900" cy="1691615"/>
          </a:xfrm>
          <a:ln w="127000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– IP Network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4" descr="BAS on IP 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7630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#5:  Chiller plant optimization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Selects the most efficient configuration of chillers, pumps and towers to meet the load</a:t>
            </a:r>
          </a:p>
          <a:p>
            <a:r>
              <a:rPr lang="en-US" dirty="0" smtClean="0"/>
              <a:t>Brand names:</a:t>
            </a:r>
          </a:p>
          <a:p>
            <a:pPr lvl="1"/>
            <a:r>
              <a:rPr lang="en-US" dirty="0" smtClean="0"/>
              <a:t>Siemens: Demand Flow</a:t>
            </a:r>
          </a:p>
          <a:p>
            <a:pPr lvl="1"/>
            <a:r>
              <a:rPr lang="en-US" dirty="0" smtClean="0"/>
              <a:t>JCI: Central Plant Optimization</a:t>
            </a:r>
            <a:endParaRPr lang="en-US" dirty="0"/>
          </a:p>
        </p:txBody>
      </p:sp>
      <p:pic>
        <p:nvPicPr>
          <p:cNvPr id="5" name="Content Placeholder 4" descr="j04482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856573">
            <a:off x="5052768" y="1349311"/>
            <a:ext cx="3078852" cy="4105136"/>
          </a:xfrm>
          <a:ln w="127000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Y5 SIFYB 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ComEd_Internal_White_39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Ed_Internal_White_39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d_Internal_White_39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_Internal_White_39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_Internal_White_39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_Internal_White_39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_Internal_White_39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_Internal_White_39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Insert Program Name</Template>
  <TotalTime>2340</TotalTime>
  <Words>724</Words>
  <Application>Microsoft Office PowerPoint</Application>
  <PresentationFormat>On-screen Show (4:3)</PresentationFormat>
  <Paragraphs>142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PY5 SIFYB template</vt:lpstr>
      <vt:lpstr>Building Automation Systems </vt:lpstr>
      <vt:lpstr>Agenda </vt:lpstr>
      <vt:lpstr>Top 10 – What’s new in Building Automation Systems</vt:lpstr>
      <vt:lpstr>#1: Anytime and anywhere access</vt:lpstr>
      <vt:lpstr>#2:  Building performance</vt:lpstr>
      <vt:lpstr>#3:  System optimization</vt:lpstr>
      <vt:lpstr>#4:  Integration of systems</vt:lpstr>
      <vt:lpstr>Enterprise – IP Network</vt:lpstr>
      <vt:lpstr>#5:  Chiller plant optimization  </vt:lpstr>
      <vt:lpstr>#6:  Wireless control</vt:lpstr>
      <vt:lpstr>#7:  Demand control ventilation </vt:lpstr>
      <vt:lpstr>#8:  Intelligent lighting control</vt:lpstr>
      <vt:lpstr>#9:  Smart Grid integration</vt:lpstr>
      <vt:lpstr>#10:  Net Zero Energy buildings</vt:lpstr>
      <vt:lpstr>Benefits of Energy Management Systems </vt:lpstr>
      <vt:lpstr>A Computer-Based System That ... </vt:lpstr>
      <vt:lpstr>Why Do You Need an EMS?</vt:lpstr>
      <vt:lpstr>EMS – Other Benefits</vt:lpstr>
      <vt:lpstr>EMS Common Strategies</vt:lpstr>
      <vt:lpstr>SIFYB Building Automation Projects</vt:lpstr>
      <vt:lpstr>Healthcare: Issues</vt:lpstr>
      <vt:lpstr>Healthcare: Strategies</vt:lpstr>
      <vt:lpstr>ComEd Rebates for EMS</vt:lpstr>
      <vt:lpstr>New standard measures</vt:lpstr>
      <vt:lpstr>Custom Incentives for PY5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Johanson</dc:creator>
  <cp:lastModifiedBy>Peter Locke</cp:lastModifiedBy>
  <cp:revision>22</cp:revision>
  <dcterms:created xsi:type="dcterms:W3CDTF">2012-10-19T14:11:26Z</dcterms:created>
  <dcterms:modified xsi:type="dcterms:W3CDTF">2012-12-16T19:47:42Z</dcterms:modified>
</cp:coreProperties>
</file>